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87" r:id="rId10"/>
    <p:sldId id="266" r:id="rId11"/>
    <p:sldId id="267" r:id="rId12"/>
    <p:sldId id="288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="" xmlns:a16="http://schemas.microsoft.com/office/drawing/2014/main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="" xmlns:a16="http://schemas.microsoft.com/office/drawing/2014/main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Self Join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8890000" cy="4394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 query to display the employees who are getting same salary as </a:t>
            </a:r>
            <a:r>
              <a:rPr lang="en-US" sz="2000" dirty="0" err="1">
                <a:solidFill>
                  <a:srgbClr val="FF0000"/>
                </a:solidFill>
              </a:rPr>
              <a:t>scott</a:t>
            </a:r>
            <a:r>
              <a:rPr lang="en-US" sz="2000" dirty="0">
                <a:solidFill>
                  <a:srgbClr val="FF0000"/>
                </a:solidFill>
              </a:rPr>
              <a:t> salary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using self join 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Write </a:t>
            </a:r>
            <a:r>
              <a:rPr lang="en-US" sz="2000" dirty="0">
                <a:solidFill>
                  <a:srgbClr val="FF0000"/>
                </a:solidFill>
              </a:rPr>
              <a:t>a query to display employee names and their manager names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using self join  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Write </a:t>
            </a:r>
            <a:r>
              <a:rPr lang="en-US" sz="2000" dirty="0">
                <a:solidFill>
                  <a:srgbClr val="FF0000"/>
                </a:solidFill>
              </a:rPr>
              <a:t>a query to display the employees who are getting more salary than their manager salary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using self join ?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Write </a:t>
            </a:r>
            <a:r>
              <a:rPr lang="en-US" sz="2000" dirty="0">
                <a:solidFill>
                  <a:srgbClr val="FF0000"/>
                </a:solidFill>
              </a:rPr>
              <a:t>a query to display the employees who are joining before their managers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using self join  ?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493256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Outer join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Outer </a:t>
            </a:r>
            <a:r>
              <a:rPr lang="en-US" sz="2800" dirty="0">
                <a:solidFill>
                  <a:srgbClr val="FF0000"/>
                </a:solidFill>
              </a:rPr>
              <a:t>join is used to </a:t>
            </a:r>
            <a:r>
              <a:rPr lang="en-US" sz="2800" dirty="0" err="1">
                <a:solidFill>
                  <a:srgbClr val="FF0000"/>
                </a:solidFill>
              </a:rPr>
              <a:t>retrive</a:t>
            </a:r>
            <a:r>
              <a:rPr lang="en-US" sz="2800" dirty="0">
                <a:solidFill>
                  <a:srgbClr val="FF0000"/>
                </a:solidFill>
              </a:rPr>
              <a:t> all rows from one table and matching row from another </a:t>
            </a:r>
            <a:r>
              <a:rPr lang="en-US" sz="2800" dirty="0" err="1">
                <a:solidFill>
                  <a:srgbClr val="FF0000"/>
                </a:solidFill>
              </a:rPr>
              <a:t>table.Generally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equi</a:t>
            </a:r>
            <a:r>
              <a:rPr lang="en-US" sz="2800" dirty="0">
                <a:solidFill>
                  <a:srgbClr val="FF0000"/>
                </a:solidFill>
              </a:rPr>
              <a:t> join returns matching rows </a:t>
            </a:r>
            <a:r>
              <a:rPr lang="en-US" sz="2800" dirty="0" err="1">
                <a:solidFill>
                  <a:srgbClr val="FF0000"/>
                </a:solidFill>
              </a:rPr>
              <a:t>only.If</a:t>
            </a:r>
            <a:r>
              <a:rPr lang="en-US" sz="2800" dirty="0">
                <a:solidFill>
                  <a:srgbClr val="FF0000"/>
                </a:solidFill>
              </a:rPr>
              <a:t> we want to </a:t>
            </a:r>
            <a:r>
              <a:rPr lang="en-US" sz="2800" dirty="0" err="1">
                <a:solidFill>
                  <a:srgbClr val="FF0000"/>
                </a:solidFill>
              </a:rPr>
              <a:t>retrive</a:t>
            </a:r>
            <a:r>
              <a:rPr lang="en-US" sz="2800" dirty="0">
                <a:solidFill>
                  <a:srgbClr val="FF0000"/>
                </a:solidFill>
              </a:rPr>
              <a:t> non matching rows also then we are using join operator (+).This operator can be used only one side within joining condition. 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Note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In oracle we can also </a:t>
            </a:r>
            <a:r>
              <a:rPr lang="en-US" sz="2800" dirty="0" err="1">
                <a:solidFill>
                  <a:srgbClr val="FF0000"/>
                </a:solidFill>
              </a:rPr>
              <a:t>retrive</a:t>
            </a:r>
            <a:r>
              <a:rPr lang="en-US" sz="2800" dirty="0">
                <a:solidFill>
                  <a:srgbClr val="FF0000"/>
                </a:solidFill>
              </a:rPr>
              <a:t> data from multiple tables </a:t>
            </a:r>
            <a:r>
              <a:rPr lang="en-US" sz="2800" dirty="0" err="1">
                <a:solidFill>
                  <a:srgbClr val="FF0000"/>
                </a:solidFill>
              </a:rPr>
              <a:t>whithout</a:t>
            </a:r>
            <a:r>
              <a:rPr lang="en-US" sz="2800" dirty="0">
                <a:solidFill>
                  <a:srgbClr val="FF0000"/>
                </a:solidFill>
              </a:rPr>
              <a:t> join </a:t>
            </a:r>
            <a:r>
              <a:rPr lang="en-US" sz="2800" dirty="0" err="1">
                <a:solidFill>
                  <a:srgbClr val="FF0000"/>
                </a:solidFill>
              </a:rPr>
              <a:t>condition,in</a:t>
            </a:r>
            <a:r>
              <a:rPr lang="en-US" sz="2800" dirty="0">
                <a:solidFill>
                  <a:srgbClr val="FF0000"/>
                </a:solidFill>
              </a:rPr>
              <a:t> this case oracle server internally uses cross join but cross join implemented based in </a:t>
            </a:r>
            <a:r>
              <a:rPr lang="en-US" sz="2800" dirty="0" err="1">
                <a:solidFill>
                  <a:srgbClr val="FF0000"/>
                </a:solidFill>
              </a:rPr>
              <a:t>cartesion</a:t>
            </a:r>
            <a:r>
              <a:rPr lang="en-US" sz="2800" dirty="0">
                <a:solidFill>
                  <a:srgbClr val="FF0000"/>
                </a:solidFill>
              </a:rPr>
              <a:t> product that's why this join returns more duplicate data.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 within another query is called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subquery.Subquery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used to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retrive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 from single or multiple tables on more than step process.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Correleated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Subquery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Correleated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Subquery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non correlated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subquery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child query is executed first then only parent query is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executed,where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as in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correlared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subquery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parent query is executed first then only child query is executed.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Non Correlated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Every non correlated </a:t>
            </a:r>
            <a:r>
              <a:rPr lang="en-US" sz="3600" dirty="0" err="1">
                <a:solidFill>
                  <a:srgbClr val="0070C0"/>
                </a:solidFill>
              </a:rPr>
              <a:t>subquery</a:t>
            </a:r>
            <a:r>
              <a:rPr lang="en-US" sz="3600" dirty="0">
                <a:solidFill>
                  <a:srgbClr val="0070C0"/>
                </a:solidFill>
              </a:rPr>
              <a:t> mainly consists of two parts.</a:t>
            </a: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Child </a:t>
            </a:r>
            <a:r>
              <a:rPr lang="en-US" sz="3600" dirty="0">
                <a:solidFill>
                  <a:srgbClr val="0070C0"/>
                </a:solidFill>
              </a:rPr>
              <a:t>query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Parent query</a:t>
            </a:r>
          </a:p>
          <a:p>
            <a:pPr>
              <a:lnSpc>
                <a:spcPts val="2500"/>
              </a:lnSpc>
            </a:pP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Child </a:t>
            </a:r>
            <a:r>
              <a:rPr lang="en-US" sz="3600" dirty="0">
                <a:solidFill>
                  <a:srgbClr val="0070C0"/>
                </a:solidFill>
              </a:rPr>
              <a:t>Query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A query which provides values to another query is called Child Query or Inner query.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Parent Query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A query which receives values from another query is called parent </a:t>
            </a:r>
            <a:r>
              <a:rPr lang="en-US" sz="3600" dirty="0" err="1">
                <a:solidFill>
                  <a:srgbClr val="0070C0"/>
                </a:solidFill>
              </a:rPr>
              <a:t>query.In</a:t>
            </a:r>
            <a:r>
              <a:rPr lang="en-US" sz="3600" dirty="0">
                <a:solidFill>
                  <a:srgbClr val="0070C0"/>
                </a:solidFill>
              </a:rPr>
              <a:t> non correlated query </a:t>
            </a:r>
            <a:r>
              <a:rPr lang="en-US" sz="3600" dirty="0" err="1">
                <a:solidFill>
                  <a:srgbClr val="0070C0"/>
                </a:solidFill>
              </a:rPr>
              <a:t>maxmimum</a:t>
            </a:r>
            <a:r>
              <a:rPr lang="en-US" sz="3600" dirty="0">
                <a:solidFill>
                  <a:srgbClr val="0070C0"/>
                </a:solidFill>
              </a:rPr>
              <a:t> limit is up to 255 queries.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Type of Non Correlated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812765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Single row </a:t>
            </a:r>
            <a:r>
              <a:rPr lang="en-US" sz="2400" dirty="0" err="1">
                <a:solidFill>
                  <a:srgbClr val="0070C0"/>
                </a:solidFill>
              </a:rPr>
              <a:t>subquery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Multi-row </a:t>
            </a:r>
            <a:r>
              <a:rPr lang="en-US" sz="2400" dirty="0" err="1">
                <a:solidFill>
                  <a:srgbClr val="0070C0"/>
                </a:solidFill>
              </a:rPr>
              <a:t>subquery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Inline </a:t>
            </a:r>
            <a:r>
              <a:rPr lang="en-US" sz="2400" dirty="0">
                <a:solidFill>
                  <a:srgbClr val="0070C0"/>
                </a:solidFill>
              </a:rPr>
              <a:t>view.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getting more salary than the </a:t>
            </a:r>
            <a:r>
              <a:rPr lang="en-US" sz="2800" dirty="0" err="1">
                <a:solidFill>
                  <a:srgbClr val="0070C0"/>
                </a:solidFill>
              </a:rPr>
              <a:t>avgsal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in sales department from </a:t>
            </a:r>
            <a:r>
              <a:rPr lang="en-US" sz="2800" dirty="0" err="1">
                <a:solidFill>
                  <a:srgbClr val="0070C0"/>
                </a:solidFill>
              </a:rPr>
              <a:t>emp,dept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as smith </a:t>
            </a:r>
            <a:r>
              <a:rPr lang="en-US" sz="2800" dirty="0" err="1">
                <a:solidFill>
                  <a:srgbClr val="0070C0"/>
                </a:solidFill>
              </a:rPr>
              <a:t>deptno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2nd highest </a:t>
            </a:r>
            <a:r>
              <a:rPr lang="en-US" sz="2800" dirty="0" err="1">
                <a:solidFill>
                  <a:srgbClr val="0070C0"/>
                </a:solidFill>
              </a:rPr>
              <a:t>sal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2nd highest </a:t>
            </a:r>
            <a:r>
              <a:rPr lang="en-US" sz="2800" dirty="0" err="1">
                <a:solidFill>
                  <a:srgbClr val="0070C0"/>
                </a:solidFill>
              </a:rPr>
              <a:t>sal</a:t>
            </a:r>
            <a:r>
              <a:rPr lang="en-US" sz="2800" dirty="0">
                <a:solidFill>
                  <a:srgbClr val="0070C0"/>
                </a:solidFill>
              </a:rPr>
              <a:t> employee details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those job average salary is more than the clerk job </a:t>
            </a:r>
            <a:r>
              <a:rPr lang="en-US" sz="2800" dirty="0" err="1">
                <a:solidFill>
                  <a:srgbClr val="0070C0"/>
                </a:solidFill>
              </a:rPr>
              <a:t>avgrage</a:t>
            </a:r>
            <a:r>
              <a:rPr lang="en-US" sz="2800" dirty="0">
                <a:solidFill>
                  <a:srgbClr val="0070C0"/>
                </a:solidFill>
              </a:rPr>
              <a:t> salary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which is used to display highest no. of employees department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by using group by clause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under BLAKE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</a:t>
            </a:r>
            <a:r>
              <a:rPr lang="en-US" sz="2800" dirty="0" err="1">
                <a:solidFill>
                  <a:srgbClr val="0070C0"/>
                </a:solidFill>
              </a:rPr>
              <a:t>empno,mgr</a:t>
            </a:r>
            <a:r>
              <a:rPr lang="en-US" sz="2800" dirty="0">
                <a:solidFill>
                  <a:srgbClr val="0070C0"/>
                </a:solidFill>
              </a:rPr>
              <a:t> columns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6"/>
            <a:ext cx="8919678" cy="6936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the employee details who are getting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FF0000"/>
                </a:solidFill>
                <a:latin typeface="Constantia" panose="02030602050306030303" pitchFamily="18" charset="0"/>
              </a:rPr>
              <a:t>maxsal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in each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a query to display the employees who are working in sales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or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research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emp,dept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a query to display the employees who are working as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manager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Inline view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* from(select statement);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getting more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than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30000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annsal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row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5 rows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correleated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getting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more salary than the average salaries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their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job from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using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correleated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EXISTS operator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is used to test for the existence of any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record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 a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returns TRUE if the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returns one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more records.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WHERE EXISTS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WHERE condition);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JOIN</a:t>
            </a:r>
            <a:endParaRPr lang="en-US" altLang="en-US" sz="36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Joins are used to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retrieve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data from multiple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tables . In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all relational databases when we are joining "n" tables then we must "n-1" joining condition.</a:t>
            </a:r>
          </a:p>
          <a:p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Equi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Join or Inner join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Non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Equi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join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Self join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Outer join</a:t>
            </a: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having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does not have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using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SEQUENCE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2" y="1395127"/>
            <a:ext cx="11515068" cy="4876883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is a database object which is used to generate Sequence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of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integers automatically.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Generally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database object is used to generate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primary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key values automatically.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Syn</a:t>
            </a:r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create sequence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sequencename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start with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increment by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minvalue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maxvalue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cycle/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nocycle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cache/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nocache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Using two PSEUDO columns we can access sequence database object.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CURRVAL AND NEXTVAL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These PSEUDO columns are used in INSERT,UPDATE,DELETE AND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STATEMENTS.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PL/SQL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121721" cy="439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PL/SQL is a block structured programming </a:t>
            </a:r>
            <a:r>
              <a:rPr lang="en-US" sz="2400" b="1" dirty="0" err="1">
                <a:solidFill>
                  <a:srgbClr val="FF0000"/>
                </a:solidFill>
              </a:rPr>
              <a:t>language.When</a:t>
            </a:r>
            <a:r>
              <a:rPr lang="en-US" sz="2400" b="1" dirty="0">
                <a:solidFill>
                  <a:srgbClr val="FF0000"/>
                </a:solidFill>
              </a:rPr>
              <a:t> we are submitting PL/SQL blocks into the oracle server then all procedural statements are executed within PL/SQL engine and also all sql statements are separately executed by using SQL ENGINE.</a:t>
            </a:r>
          </a:p>
        </p:txBody>
      </p:sp>
    </p:spTree>
    <p:extLst>
      <p:ext uri="{BB962C8B-B14F-4D97-AF65-F5344CB8AC3E}">
        <p14:creationId xmlns:p14="http://schemas.microsoft.com/office/powerpoint/2010/main" val="33978686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71977"/>
            <a:ext cx="8890000" cy="477162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declare[Optional]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-&gt;variable </a:t>
            </a:r>
            <a:r>
              <a:rPr lang="en-US" sz="2000" b="1" dirty="0" err="1">
                <a:solidFill>
                  <a:srgbClr val="002060"/>
                </a:solidFill>
              </a:rPr>
              <a:t>declaration,cursor,used</a:t>
            </a:r>
            <a:r>
              <a:rPr lang="en-US" sz="2000" b="1" dirty="0">
                <a:solidFill>
                  <a:srgbClr val="002060"/>
                </a:solidFill>
              </a:rPr>
              <a:t> defined exceptions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begin[Mandatory]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-&gt;DML,TCL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-&gt;select .. into .. clause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-&gt;Control statements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exception[Optional]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-&gt;Handling runtime errors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end;[Mandatory]</a:t>
            </a:r>
          </a:p>
        </p:txBody>
      </p:sp>
    </p:spTree>
    <p:extLst>
      <p:ext uri="{BB962C8B-B14F-4D97-AF65-F5344CB8AC3E}">
        <p14:creationId xmlns:p14="http://schemas.microsoft.com/office/powerpoint/2010/main" val="20091738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503535" cy="4394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PL/SQL has two types of blocks.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1.Anonymous blocks</a:t>
            </a: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begin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end;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stored in database.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16831659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761113" cy="43942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Named blocks</a:t>
            </a:r>
          </a:p>
          <a:p>
            <a:r>
              <a:rPr lang="en-US" sz="2000" b="1" dirty="0" err="1">
                <a:solidFill>
                  <a:srgbClr val="00B0F0"/>
                </a:solidFill>
              </a:rPr>
              <a:t>Procedure,Function</a:t>
            </a: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automatically permanently stored in database .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37292608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477777" cy="4394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Declaring Variable</a:t>
            </a:r>
          </a:p>
          <a:p>
            <a:r>
              <a:rPr lang="en-US" sz="2400" dirty="0" err="1" smtClean="0">
                <a:solidFill>
                  <a:srgbClr val="002060"/>
                </a:solidFill>
              </a:rPr>
              <a:t>variablename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datatype</a:t>
            </a:r>
            <a:r>
              <a:rPr lang="en-US" sz="2400" dirty="0">
                <a:solidFill>
                  <a:srgbClr val="002060"/>
                </a:solidFill>
              </a:rPr>
              <a:t>(size</a:t>
            </a:r>
            <a:r>
              <a:rPr lang="en-US" sz="2400" dirty="0" smtClean="0">
                <a:solidFill>
                  <a:srgbClr val="002060"/>
                </a:solidFill>
              </a:rPr>
              <a:t>);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a number(2);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Storing </a:t>
            </a:r>
            <a:r>
              <a:rPr lang="en-US" sz="2400" dirty="0">
                <a:solidFill>
                  <a:srgbClr val="002060"/>
                </a:solidFill>
              </a:rPr>
              <a:t>a value into variable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Using assignment operator (:=) we can store a value in variable.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Syn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variablename</a:t>
            </a:r>
            <a:r>
              <a:rPr lang="en-US" sz="2400" dirty="0">
                <a:solidFill>
                  <a:srgbClr val="002060"/>
                </a:solidFill>
              </a:rPr>
              <a:t>:=value;</a:t>
            </a:r>
          </a:p>
        </p:txBody>
      </p:sp>
    </p:spTree>
    <p:extLst>
      <p:ext uri="{BB962C8B-B14F-4D97-AF65-F5344CB8AC3E}">
        <p14:creationId xmlns:p14="http://schemas.microsoft.com/office/powerpoint/2010/main" val="38852629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 message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426262" cy="43942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SYN: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err="1" smtClean="0">
                <a:solidFill>
                  <a:srgbClr val="002060"/>
                </a:solidFill>
              </a:rPr>
              <a:t>dbms_output.put_line</a:t>
            </a:r>
            <a:r>
              <a:rPr lang="en-US" sz="2000" dirty="0">
                <a:solidFill>
                  <a:srgbClr val="002060"/>
                </a:solidFill>
              </a:rPr>
              <a:t>('message');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Q.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Write PL/SQL program for used entered </a:t>
            </a:r>
            <a:r>
              <a:rPr lang="en-US" sz="2000" dirty="0" err="1">
                <a:solidFill>
                  <a:srgbClr val="002060"/>
                </a:solidFill>
              </a:rPr>
              <a:t>empno</a:t>
            </a:r>
            <a:r>
              <a:rPr lang="en-US" sz="2000" dirty="0">
                <a:solidFill>
                  <a:srgbClr val="002060"/>
                </a:solidFill>
              </a:rPr>
              <a:t> then display name of the employee and his salary from </a:t>
            </a:r>
            <a:r>
              <a:rPr lang="en-US" sz="2000" dirty="0" err="1">
                <a:solidFill>
                  <a:srgbClr val="002060"/>
                </a:solidFill>
              </a:rPr>
              <a:t>emp</a:t>
            </a:r>
            <a:r>
              <a:rPr lang="en-US" sz="2000" dirty="0">
                <a:solidFill>
                  <a:srgbClr val="002060"/>
                </a:solidFill>
              </a:rPr>
              <a:t> table ?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784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/>
              <a:t>ANSI JOIN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19707"/>
            <a:ext cx="10044448" cy="4726547"/>
          </a:xfrm>
        </p:spPr>
        <p:txBody>
          <a:bodyPr>
            <a:noAutofit/>
          </a:bodyPr>
          <a:lstStyle/>
          <a:p>
            <a:endParaRPr lang="en-US" sz="2600" b="1" dirty="0" smtClean="0">
              <a:solidFill>
                <a:srgbClr val="FF0000"/>
              </a:solidFill>
            </a:endParaRPr>
          </a:p>
          <a:p>
            <a:r>
              <a:rPr lang="en-US" sz="2600" b="1" dirty="0" smtClean="0">
                <a:solidFill>
                  <a:srgbClr val="FF0000"/>
                </a:solidFill>
              </a:rPr>
              <a:t>Inner </a:t>
            </a:r>
            <a:r>
              <a:rPr lang="en-US" sz="2600" b="1" dirty="0">
                <a:solidFill>
                  <a:srgbClr val="FF0000"/>
                </a:solidFill>
              </a:rPr>
              <a:t>join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Left Outer join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Right Outer join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Full Outer join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Natural Join</a:t>
            </a:r>
          </a:p>
        </p:txBody>
      </p:sp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err="1"/>
              <a:t>Equi</a:t>
            </a:r>
            <a:r>
              <a:rPr lang="en-US" sz="4000" b="1" dirty="0"/>
              <a:t> join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06062" y="1148660"/>
            <a:ext cx="11745532" cy="480781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Whenever tables having common columns then only we allowed to use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equi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join and also these common columns must belongs to same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datatype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select col1,col2,...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from table1,table2,table2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where table1.commoncolumnname=table2.commoncolumnname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 table2.commoncolumnname=table3.commoncolumnname;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b="1" dirty="0" err="1"/>
              <a:t>Equi</a:t>
            </a:r>
            <a:r>
              <a:rPr lang="en-US" sz="4400" b="1" dirty="0"/>
              <a:t> join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8789" y="1549400"/>
            <a:ext cx="12063211" cy="465821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</a:rPr>
              <a:t>select </a:t>
            </a:r>
            <a:r>
              <a:rPr lang="en-US" sz="3200" dirty="0">
                <a:solidFill>
                  <a:srgbClr val="0070C0"/>
                </a:solidFill>
              </a:rPr>
              <a:t>col1,col2,...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from table1 join table2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on table1.commoncolumnname=table2.commoncolumnname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join table3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on table2.commoncolumnname=table3.commoncolumnname;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6909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b="1" dirty="0" err="1"/>
              <a:t>Equi</a:t>
            </a:r>
            <a:r>
              <a:rPr lang="en-US" sz="4000" b="1" dirty="0"/>
              <a:t> join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761248"/>
          </a:xfrm>
        </p:spPr>
        <p:txBody>
          <a:bodyPr>
            <a:noAutofit/>
          </a:bodyPr>
          <a:lstStyle/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to avoid ambiguity in future we must specify every column name along with table name using dot operator after select statement.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join returns matching rows only.</a:t>
            </a:r>
          </a:p>
          <a:p>
            <a:pPr fontAlgn="base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table alias names</a:t>
            </a:r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Equi</a:t>
            </a:r>
            <a:r>
              <a:rPr lang="en-US" sz="3600" b="1" dirty="0"/>
              <a:t> join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104290" cy="4394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Write a query to display the employees who are working the location CHICAGO from </a:t>
            </a:r>
            <a:r>
              <a:rPr lang="en-US" sz="2400" dirty="0" err="1">
                <a:solidFill>
                  <a:srgbClr val="FF0000"/>
                </a:solidFill>
              </a:rPr>
              <a:t>emp,dept</a:t>
            </a:r>
            <a:r>
              <a:rPr lang="en-US" sz="2400" dirty="0">
                <a:solidFill>
                  <a:srgbClr val="FF0000"/>
                </a:solidFill>
              </a:rPr>
              <a:t> using </a:t>
            </a:r>
            <a:r>
              <a:rPr lang="en-US" sz="2400" dirty="0" err="1">
                <a:solidFill>
                  <a:srgbClr val="FF0000"/>
                </a:solidFill>
              </a:rPr>
              <a:t>equi</a:t>
            </a:r>
            <a:r>
              <a:rPr lang="en-US" sz="2400" dirty="0">
                <a:solidFill>
                  <a:srgbClr val="FF0000"/>
                </a:solidFill>
              </a:rPr>
              <a:t> join 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Write a query to display </a:t>
            </a:r>
            <a:r>
              <a:rPr lang="en-US" sz="2400" dirty="0" err="1">
                <a:solidFill>
                  <a:srgbClr val="FF0000"/>
                </a:solidFill>
              </a:rPr>
              <a:t>dname,sumsal</a:t>
            </a:r>
            <a:r>
              <a:rPr lang="en-US" sz="2400" dirty="0">
                <a:solidFill>
                  <a:srgbClr val="FF0000"/>
                </a:solidFill>
              </a:rPr>
              <a:t> from </a:t>
            </a:r>
            <a:r>
              <a:rPr lang="en-US" sz="2400" dirty="0" err="1">
                <a:solidFill>
                  <a:srgbClr val="FF0000"/>
                </a:solidFill>
              </a:rPr>
              <a:t>emp,dept</a:t>
            </a:r>
            <a:r>
              <a:rPr lang="en-US" sz="2400" dirty="0">
                <a:solidFill>
                  <a:srgbClr val="FF0000"/>
                </a:solidFill>
              </a:rPr>
              <a:t> table by using </a:t>
            </a:r>
            <a:r>
              <a:rPr lang="en-US" sz="2400" dirty="0" err="1">
                <a:solidFill>
                  <a:srgbClr val="FF0000"/>
                </a:solidFill>
              </a:rPr>
              <a:t>equi</a:t>
            </a:r>
            <a:r>
              <a:rPr lang="en-US" sz="2400" dirty="0">
                <a:solidFill>
                  <a:srgbClr val="FF0000"/>
                </a:solidFill>
              </a:rPr>
              <a:t> join  ?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Write a query to display number of </a:t>
            </a:r>
            <a:r>
              <a:rPr lang="en-US" sz="2400" dirty="0" err="1">
                <a:solidFill>
                  <a:srgbClr val="FF0000"/>
                </a:solidFill>
              </a:rPr>
              <a:t>employees,minsal,maxsal,sumsal</a:t>
            </a:r>
            <a:r>
              <a:rPr lang="en-US" sz="2400" dirty="0">
                <a:solidFill>
                  <a:srgbClr val="FF0000"/>
                </a:solidFill>
              </a:rPr>
              <a:t> in each location from </a:t>
            </a:r>
            <a:r>
              <a:rPr lang="en-US" sz="2400" dirty="0" err="1">
                <a:solidFill>
                  <a:srgbClr val="FF0000"/>
                </a:solidFill>
              </a:rPr>
              <a:t>emp,dept</a:t>
            </a:r>
            <a:r>
              <a:rPr lang="en-US" sz="2400" dirty="0">
                <a:solidFill>
                  <a:srgbClr val="FF0000"/>
                </a:solidFill>
              </a:rPr>
              <a:t> tables using </a:t>
            </a:r>
            <a:r>
              <a:rPr lang="en-US" sz="2400" dirty="0" err="1">
                <a:solidFill>
                  <a:srgbClr val="FF0000"/>
                </a:solidFill>
              </a:rPr>
              <a:t>equi</a:t>
            </a:r>
            <a:r>
              <a:rPr lang="en-US" sz="2400" dirty="0">
                <a:solidFill>
                  <a:srgbClr val="FF0000"/>
                </a:solidFill>
              </a:rPr>
              <a:t> join  ?</a:t>
            </a: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014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Non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Equi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join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210614"/>
            <a:ext cx="10803468" cy="491973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other than equality condition(&lt;&gt;,&gt;,&lt;,&gt;=,&lt;=,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between,in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...) we can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from multiple tables.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Note:In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oracle,using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join we can also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from </a:t>
            </a: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 does not have common columns but in this case </a:t>
            </a: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one column values lies between another tables two </a:t>
            </a: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Self Join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Joining </a:t>
            </a:r>
            <a:r>
              <a:rPr lang="en-US" sz="2800" i="1" dirty="0">
                <a:solidFill>
                  <a:srgbClr val="0070C0"/>
                </a:solidFill>
              </a:rPr>
              <a:t>a table itself is called self </a:t>
            </a:r>
            <a:r>
              <a:rPr lang="en-US" sz="2800" i="1" dirty="0" smtClean="0">
                <a:solidFill>
                  <a:srgbClr val="0070C0"/>
                </a:solidFill>
              </a:rPr>
              <a:t>join . Here 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joining </a:t>
            </a:r>
            <a:r>
              <a:rPr lang="en-US" sz="2800" i="1" dirty="0">
                <a:solidFill>
                  <a:srgbClr val="0070C0"/>
                </a:solidFill>
              </a:rPr>
              <a:t>conditional columns must belongs to same </a:t>
            </a: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err="1" smtClean="0">
                <a:solidFill>
                  <a:srgbClr val="0070C0"/>
                </a:solidFill>
              </a:rPr>
              <a:t>datatype</a:t>
            </a:r>
            <a:r>
              <a:rPr lang="en-US" sz="2800" i="1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788</TotalTime>
  <Words>1236</Words>
  <Application>Microsoft Office PowerPoint</Application>
  <PresentationFormat>Widescreen</PresentationFormat>
  <Paragraphs>210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JOIN</vt:lpstr>
      <vt:lpstr>ANSI JOIN</vt:lpstr>
      <vt:lpstr>Equi join</vt:lpstr>
      <vt:lpstr>Equi join</vt:lpstr>
      <vt:lpstr>Equi join</vt:lpstr>
      <vt:lpstr>Equi join</vt:lpstr>
      <vt:lpstr>Non Equi join</vt:lpstr>
      <vt:lpstr>Self Join</vt:lpstr>
      <vt:lpstr>Self Join</vt:lpstr>
      <vt:lpstr>Outer join</vt:lpstr>
      <vt:lpstr>SUBQUERY</vt:lpstr>
      <vt:lpstr>Non Correlated Subquery</vt:lpstr>
      <vt:lpstr>Type of Non Correlated Subquery</vt:lpstr>
      <vt:lpstr>Question:</vt:lpstr>
      <vt:lpstr>Question:</vt:lpstr>
      <vt:lpstr>Inline view</vt:lpstr>
      <vt:lpstr>correleated subquery</vt:lpstr>
      <vt:lpstr>EXISTS operator</vt:lpstr>
      <vt:lpstr>Question</vt:lpstr>
      <vt:lpstr>SEQUENCE</vt:lpstr>
      <vt:lpstr>Syn:</vt:lpstr>
      <vt:lpstr>PL/SQL</vt:lpstr>
      <vt:lpstr>Block Structure</vt:lpstr>
      <vt:lpstr>PowerPoint Presentation</vt:lpstr>
      <vt:lpstr> </vt:lpstr>
      <vt:lpstr> </vt:lpstr>
      <vt:lpstr>Print message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33</cp:revision>
  <dcterms:created xsi:type="dcterms:W3CDTF">2023-05-02T17:10:56Z</dcterms:created>
  <dcterms:modified xsi:type="dcterms:W3CDTF">2023-08-07T09:48:47Z</dcterms:modified>
</cp:coreProperties>
</file>